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62" r:id="rId3"/>
  </p:sldMasterIdLst>
  <p:handoutMasterIdLst>
    <p:handoutMasterId r:id="rId22"/>
  </p:handoutMasterIdLst>
  <p:sldIdLst>
    <p:sldId id="290" r:id="rId4"/>
    <p:sldId id="399" r:id="rId5"/>
    <p:sldId id="405" r:id="rId6"/>
    <p:sldId id="403" r:id="rId7"/>
    <p:sldId id="404" r:id="rId8"/>
    <p:sldId id="411" r:id="rId9"/>
    <p:sldId id="412" r:id="rId10"/>
    <p:sldId id="414" r:id="rId11"/>
    <p:sldId id="415" r:id="rId12"/>
    <p:sldId id="416" r:id="rId13"/>
    <p:sldId id="417" r:id="rId14"/>
    <p:sldId id="418" r:id="rId15"/>
    <p:sldId id="419" r:id="rId16"/>
    <p:sldId id="421" r:id="rId17"/>
    <p:sldId id="413" r:id="rId18"/>
    <p:sldId id="420" r:id="rId19"/>
    <p:sldId id="410" r:id="rId20"/>
    <p:sldId id="409" r:id="rId21"/>
  </p:sldIdLst>
  <p:sldSz cx="9144000" cy="6858000" type="screen4x3"/>
  <p:notesSz cx="6884988" cy="100187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6">
          <p15:clr>
            <a:srgbClr val="A4A3A4"/>
          </p15:clr>
        </p15:guide>
        <p15:guide id="2" pos="216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AD2D"/>
    <a:srgbClr val="462916"/>
    <a:srgbClr val="EE9F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3006" y="-84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9900" y="9516039"/>
            <a:ext cx="2983495" cy="500935"/>
          </a:xfrm>
          <a:prstGeom prst="rect">
            <a:avLst/>
          </a:prstGeom>
        </p:spPr>
        <p:txBody>
          <a:bodyPr vert="horz" lIns="93433" tIns="46717" rIns="93433" bIns="46717" rtlCol="0" anchor="b"/>
          <a:lstStyle>
            <a:lvl1pPr algn="r">
              <a:defRPr sz="1200"/>
            </a:lvl1pPr>
          </a:lstStyle>
          <a:p>
            <a:fld id="{CC1E1AC7-8C5C-4B16-9907-39C00B42B73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2443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83568" y="1628800"/>
            <a:ext cx="6624736" cy="45365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 smtClean="0"/>
              <a:t>Tekst bewerken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83568" y="6356350"/>
            <a:ext cx="6624736" cy="365125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test</a:t>
            </a:r>
            <a:endParaRPr lang="nl-NL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8306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3972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0585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41918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979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7467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87710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80238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3470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28676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56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3C060-5C21-4F0F-A574-C52E72123095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3B81532-A780-411D-9B3F-4006C6D7316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44899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1377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126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76132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53803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595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3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2788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5749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8154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1604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572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337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83568" y="6356350"/>
            <a:ext cx="7416824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 dirty="0" smtClean="0"/>
              <a:t>Flora- en faunakennis 20-10-14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0042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462916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rgbClr val="46291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C965E-D6B3-49CE-BCF6-D0A097DA1CEE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46708-E3E0-48CD-9A3F-3211F431021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109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 cstate="print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FA148-31BD-4B5C-90A0-724FBE2317B6}" type="datetimeFigureOut">
              <a:rPr lang="nl-NL" smtClean="0"/>
              <a:t>11-3-2015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u="sng">
                <a:solidFill>
                  <a:srgbClr val="46291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 dirty="0" smtClean="0"/>
              <a:t>Bomen 20-10-14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38B33-64C9-4074-B31A-D603241E1CF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369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uinieren.nl/planten/plantenindex?keyword=carex&amp;color=&amp;flowering=&amp;height_min=&amp;height_max=&amp;light=&amp;submit=Zoeken" TargetMode="External"/><Relationship Id="rId2" Type="http://schemas.openxmlformats.org/officeDocument/2006/relationships/hyperlink" Target="http://www.tuinieren.nl/planten/plantenindex?keyword=Phyllostachys&amp;color=&amp;flowering=&amp;height_min=&amp;height_max=&amp;light=&amp;submit=Zoeken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docid=7ER8tmE1iGB4pM&amp;tbnid=dVE6rxVXXh0FtM:&amp;ved=0CAUQjRw&amp;url=http://www.123rf.com/photo_4844181_a-small-green-pencil-drawing-a-sketch-of-a-globe.html&amp;ei=wpccU_GUHI7EtAaq3IGwDQ&amp;psig=AFQjCNGvmN6Hbqvhba7kxAYPaY54eAZDFQ&amp;ust=1394469153948163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75928" y="1988840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391878" y="692697"/>
            <a:ext cx="6420481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ONTWERPEN</a:t>
            </a:r>
            <a:endParaRPr lang="nl-NL" sz="4000" dirty="0"/>
          </a:p>
          <a:p>
            <a:pPr algn="ctr"/>
            <a:r>
              <a:rPr lang="nl-NL" sz="4000" i="1" dirty="0" smtClean="0">
                <a:solidFill>
                  <a:srgbClr val="92AD2D"/>
                </a:solidFill>
              </a:rPr>
              <a:t>Beplantingsplan</a:t>
            </a:r>
            <a:endParaRPr lang="nl-NL" sz="3200" i="1" dirty="0">
              <a:solidFill>
                <a:srgbClr val="92AD2D"/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N32 - N42 - Gr Lyceum  -Twello</a:t>
            </a:r>
            <a:endParaRPr lang="nl-NL" i="1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299" y="3948266"/>
            <a:ext cx="3497915" cy="232004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584" y="1988838"/>
            <a:ext cx="2913011" cy="2184759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988838"/>
            <a:ext cx="3009659" cy="21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09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3.3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    Japanse tuin</a:t>
            </a:r>
            <a:endParaRPr lang="nl-NL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Asymmetrie, contrast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* Diepte, perspectief (omgeving erbij)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   ‘oneindigheid’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Water &gt; ‘leven’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Steen  &gt; ‘rust’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Groen &gt; ‘natuur’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Grind/split,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</a:t>
            </a:r>
            <a:r>
              <a:rPr lang="nl-NL" sz="2000" b="1" dirty="0" smtClean="0">
                <a:solidFill>
                  <a:srgbClr val="0070C0"/>
                </a:solidFill>
              </a:rPr>
              <a:t>wintergroene </a:t>
            </a:r>
            <a:r>
              <a:rPr lang="nl-NL" sz="2000" b="1" u="sng" dirty="0" smtClean="0">
                <a:solidFill>
                  <a:srgbClr val="0070C0"/>
                </a:solidFill>
              </a:rPr>
              <a:t>en</a:t>
            </a:r>
            <a:r>
              <a:rPr lang="nl-NL" sz="2000" b="1" dirty="0" smtClean="0">
                <a:solidFill>
                  <a:srgbClr val="0070C0"/>
                </a:solidFill>
              </a:rPr>
              <a:t> bladverliezende planten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Prielen, bruggetjes, ornamenten</a:t>
            </a:r>
            <a:endParaRPr lang="nl-NL" sz="20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664"/>
            <a:ext cx="2497013" cy="165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24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180528" y="1844824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3.4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Landelijke 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Passend bij omgeving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Water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</a:t>
            </a:r>
            <a:r>
              <a:rPr lang="nl-NL" sz="2000" b="1" u="sng" dirty="0" smtClean="0">
                <a:solidFill>
                  <a:srgbClr val="0070C0"/>
                </a:solidFill>
              </a:rPr>
              <a:t>Veel</a:t>
            </a:r>
            <a:r>
              <a:rPr lang="nl-NL" sz="2000" b="1" dirty="0" smtClean="0">
                <a:solidFill>
                  <a:srgbClr val="0070C0"/>
                </a:solidFill>
              </a:rPr>
              <a:t> groen (gazon, beplanting, hagen)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Verharding 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 </a:t>
            </a:r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Natuurlijke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Gebakken klinkers, natuursteen, grind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Hout, houten hekwerken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Bakstenen muren</a:t>
            </a:r>
          </a:p>
          <a:p>
            <a:r>
              <a:rPr lang="nl-NL" sz="2000" b="1" dirty="0" err="1" smtClean="0">
                <a:solidFill>
                  <a:srgbClr val="0070C0"/>
                </a:solidFill>
              </a:rPr>
              <a:t>Persicaria</a:t>
            </a:r>
            <a:r>
              <a:rPr lang="nl-NL" sz="2000" b="1" dirty="0" smtClean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amplexicaulis</a:t>
            </a:r>
            <a:r>
              <a:rPr lang="nl-NL" sz="2000" b="1" dirty="0">
                <a:solidFill>
                  <a:srgbClr val="0070C0"/>
                </a:solidFill>
              </a:rPr>
              <a:t> (duizendknoop) </a:t>
            </a:r>
            <a:r>
              <a:rPr lang="nl-NL" sz="2000" b="1" dirty="0" err="1" smtClean="0">
                <a:solidFill>
                  <a:srgbClr val="0070C0"/>
                </a:solidFill>
              </a:rPr>
              <a:t>Monarda</a:t>
            </a:r>
            <a:r>
              <a:rPr lang="nl-NL" sz="2000" b="1" dirty="0" smtClean="0">
                <a:solidFill>
                  <a:srgbClr val="0070C0"/>
                </a:solidFill>
              </a:rPr>
              <a:t> </a:t>
            </a:r>
            <a:r>
              <a:rPr lang="nl-NL" sz="2000" b="1" dirty="0">
                <a:solidFill>
                  <a:srgbClr val="0070C0"/>
                </a:solidFill>
              </a:rPr>
              <a:t>(bergamotplant) </a:t>
            </a:r>
            <a:r>
              <a:rPr lang="nl-NL" sz="2000" b="1" dirty="0" err="1" smtClean="0">
                <a:solidFill>
                  <a:srgbClr val="0070C0"/>
                </a:solidFill>
              </a:rPr>
              <a:t>Veronicastrum</a:t>
            </a:r>
            <a:r>
              <a:rPr lang="nl-NL" sz="2000" b="1" dirty="0" smtClean="0">
                <a:solidFill>
                  <a:srgbClr val="0070C0"/>
                </a:solidFill>
              </a:rPr>
              <a:t> </a:t>
            </a:r>
            <a:r>
              <a:rPr lang="nl-NL" sz="2000" b="1" dirty="0" err="1">
                <a:solidFill>
                  <a:srgbClr val="0070C0"/>
                </a:solidFill>
              </a:rPr>
              <a:t>virginicum</a:t>
            </a:r>
            <a:r>
              <a:rPr lang="nl-NL" sz="2000" b="1" dirty="0">
                <a:solidFill>
                  <a:srgbClr val="0070C0"/>
                </a:solidFill>
              </a:rPr>
              <a:t> '</a:t>
            </a:r>
            <a:r>
              <a:rPr lang="nl-NL" sz="2000" b="1" dirty="0" err="1">
                <a:solidFill>
                  <a:srgbClr val="0070C0"/>
                </a:solidFill>
              </a:rPr>
              <a:t>Fascination</a:t>
            </a:r>
            <a:r>
              <a:rPr lang="nl-NL" sz="2000" b="1" dirty="0">
                <a:solidFill>
                  <a:srgbClr val="0070C0"/>
                </a:solidFill>
              </a:rPr>
              <a:t>' (</a:t>
            </a:r>
            <a:r>
              <a:rPr lang="nl-NL" sz="2000" b="1" dirty="0" err="1">
                <a:solidFill>
                  <a:srgbClr val="0070C0"/>
                </a:solidFill>
              </a:rPr>
              <a:t>Virginische</a:t>
            </a:r>
            <a:r>
              <a:rPr lang="nl-NL" sz="2000" b="1" dirty="0">
                <a:solidFill>
                  <a:srgbClr val="0070C0"/>
                </a:solidFill>
              </a:rPr>
              <a:t> </a:t>
            </a:r>
            <a:r>
              <a:rPr lang="nl-NL" sz="2000" b="1" dirty="0" smtClean="0">
                <a:solidFill>
                  <a:srgbClr val="0070C0"/>
                </a:solidFill>
              </a:rPr>
              <a:t>ereprijs </a:t>
            </a:r>
            <a:r>
              <a:rPr lang="nl-NL" sz="2000" b="1" dirty="0">
                <a:solidFill>
                  <a:srgbClr val="0070C0"/>
                </a:solidFill>
              </a:rPr>
              <a:t>is een roze, witte of violetblauwe </a:t>
            </a:r>
            <a:r>
              <a:rPr lang="nl-NL" sz="2000" b="1" dirty="0" smtClean="0">
                <a:solidFill>
                  <a:srgbClr val="0070C0"/>
                </a:solidFill>
              </a:rPr>
              <a:t>zomerbloeier) Varens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844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32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3.5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Mediterrane 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6244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Asymmetrisch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Ronde/grillige vormen, mozaïeken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Bouwkundige elementen (muurtjes, prieel, pergola)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Kleur- &amp; geurbeplanting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Verharding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Accessoires 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 </a:t>
            </a:r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Natuurlijke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natuursteen, grind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(Ruw)hout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Bakstenen muren, pleisterwerk, </a:t>
            </a:r>
            <a:r>
              <a:rPr lang="nl-NL" sz="2000" dirty="0" err="1" smtClean="0">
                <a:solidFill>
                  <a:srgbClr val="462916"/>
                </a:solidFill>
              </a:rPr>
              <a:t>potterie</a:t>
            </a:r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</a:t>
            </a:r>
            <a:r>
              <a:rPr lang="nl-NL" sz="2000" b="1" dirty="0" smtClean="0">
                <a:solidFill>
                  <a:srgbClr val="0070C0"/>
                </a:solidFill>
              </a:rPr>
              <a:t>Olijf, Lavendel, kuipplanten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12" y="2279"/>
            <a:ext cx="2495550" cy="1826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09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668912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3.6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       Moderne tuin</a:t>
            </a:r>
          </a:p>
          <a:p>
            <a:pPr algn="ctr"/>
            <a:endParaRPr lang="nl-NL" sz="4000" u="sng" dirty="0" smtClean="0"/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85605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* Vaak strakke vormen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(recht of rond/gebogen)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Eenvoud, duidelijkheid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(Veel) verharding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 Meubilair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 Buitenkeuken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* Verlichting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	</a:t>
            </a: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Onderhoudsvriendelijke materialen;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(Hard)hout, staal, kunststof, beton</a:t>
            </a:r>
          </a:p>
          <a:p>
            <a:r>
              <a:rPr lang="nl-NL" sz="2000" b="1" dirty="0" smtClean="0">
                <a:solidFill>
                  <a:srgbClr val="0070C0"/>
                </a:solidFill>
              </a:rPr>
              <a:t>Bamboe (</a:t>
            </a:r>
            <a:r>
              <a:rPr lang="nl-NL" sz="2000" b="1" dirty="0" err="1" smtClean="0">
                <a:solidFill>
                  <a:srgbClr val="0070C0"/>
                </a:solidFill>
                <a:hlinkClick r:id="rId2"/>
              </a:rPr>
              <a:t>Phyllostachys</a:t>
            </a:r>
            <a:r>
              <a:rPr lang="nl-NL" sz="2000" b="1" dirty="0" smtClean="0">
                <a:solidFill>
                  <a:srgbClr val="0070C0"/>
                </a:solidFill>
              </a:rPr>
              <a:t>), siergrassen (</a:t>
            </a:r>
            <a:r>
              <a:rPr lang="nl-NL" sz="2000" b="1" dirty="0" err="1" smtClean="0">
                <a:solidFill>
                  <a:srgbClr val="0070C0"/>
                </a:solidFill>
                <a:hlinkClick r:id="rId3"/>
              </a:rPr>
              <a:t>Carex</a:t>
            </a:r>
            <a:r>
              <a:rPr lang="nl-NL" sz="2000" b="1" dirty="0" smtClean="0">
                <a:solidFill>
                  <a:srgbClr val="0070C0"/>
                </a:solidFill>
              </a:rPr>
              <a:t>), Buxus  (strakke </a:t>
            </a:r>
            <a:r>
              <a:rPr lang="nl-NL" sz="2000" b="1" dirty="0">
                <a:solidFill>
                  <a:srgbClr val="0070C0"/>
                </a:solidFill>
              </a:rPr>
              <a:t>of bolle </a:t>
            </a:r>
            <a:r>
              <a:rPr lang="nl-NL" sz="2000" b="1" dirty="0" smtClean="0">
                <a:solidFill>
                  <a:srgbClr val="0070C0"/>
                </a:solidFill>
              </a:rPr>
              <a:t>vorm). 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79" y="1"/>
            <a:ext cx="2739764" cy="198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Constructieve planten: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Bomen, coniferen en hagen</a:t>
            </a:r>
          </a:p>
          <a:p>
            <a:endParaRPr lang="nl-NL" dirty="0"/>
          </a:p>
          <a:p>
            <a:endParaRPr lang="nl-NL" dirty="0" smtClean="0"/>
          </a:p>
          <a:p>
            <a:r>
              <a:rPr lang="nl-NL" sz="4400" b="1" dirty="0" smtClean="0"/>
              <a:t>Decoratieve planten:</a:t>
            </a:r>
          </a:p>
          <a:p>
            <a:endParaRPr lang="nl-NL" dirty="0" smtClean="0"/>
          </a:p>
          <a:p>
            <a:r>
              <a:rPr lang="nl-NL" dirty="0" smtClean="0"/>
              <a:t>Planten die je kiest voor de sierwaarde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moet aansluiten bij de wensen van de </a:t>
            </a:r>
            <a:r>
              <a:rPr lang="nl-NL" dirty="0" smtClean="0"/>
              <a:t>klant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Tx/>
              <a:buChar char="-"/>
            </a:pPr>
            <a:endParaRPr lang="nl-NL" dirty="0" smtClean="0"/>
          </a:p>
          <a:p>
            <a:pPr marL="457200" indent="-457200">
              <a:buFontTx/>
              <a:buChar char="-"/>
            </a:pPr>
            <a:r>
              <a:rPr lang="nl-NL" dirty="0" smtClean="0"/>
              <a:t>Hele jaar door moet het er mooi uit zien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Veel kleur of juist niet.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Niet te veel onderhoud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Niet te duur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2601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Planten moeten bij elkaar </a:t>
            </a:r>
            <a:r>
              <a:rPr lang="nl-NL" dirty="0" smtClean="0"/>
              <a:t>passen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Bijvoorbeeld </a:t>
            </a:r>
            <a:r>
              <a:rPr lang="nl-NL" dirty="0" err="1" smtClean="0"/>
              <a:t>Rhodo’s</a:t>
            </a:r>
            <a:r>
              <a:rPr lang="nl-NL" dirty="0" smtClean="0"/>
              <a:t> en berken niet samen (want wortelen allebei oppervlakkig)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787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Beoordeling beplantingsplan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De tekening moet minimaal aan de volgende punten voldoen: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Bloeikleuren laten zien in de tekening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Duidelijke legenda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Onderscheid tussen constructieve en decoratieve planten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Het </a:t>
            </a:r>
            <a:r>
              <a:rPr lang="nl-NL" smtClean="0"/>
              <a:t>moet passen </a:t>
            </a:r>
            <a:r>
              <a:rPr lang="nl-NL" dirty="0" smtClean="0"/>
              <a:t>bij de wensen van de klant en de tuinstijl </a:t>
            </a:r>
          </a:p>
          <a:p>
            <a:pPr marL="514350" indent="-514350">
              <a:buFont typeface="+mj-lt"/>
              <a:buAutoNum type="arabicPeriod"/>
            </a:pPr>
            <a:r>
              <a:rPr lang="nl-NL" dirty="0" smtClean="0"/>
              <a:t>Tenminste 10 soorten</a:t>
            </a:r>
          </a:p>
          <a:p>
            <a:pPr marL="0" indent="0"/>
            <a:r>
              <a:rPr lang="nl-NL" i="1" dirty="0" smtClean="0"/>
              <a:t>	BONUS: foto’s opnemen van de betreffende 		planten</a:t>
            </a:r>
          </a:p>
          <a:p>
            <a:pPr marL="457200" indent="-457200">
              <a:buFontTx/>
              <a:buChar char="-"/>
            </a:pPr>
            <a:endParaRPr lang="nl-NL" dirty="0"/>
          </a:p>
          <a:p>
            <a:pPr marL="0" indent="0"/>
            <a:r>
              <a:rPr lang="nl-NL" sz="2400" dirty="0" smtClean="0"/>
              <a:t>Te laat inleveren: 1 punt aftrek per week.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418907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91059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7425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 </a:t>
            </a:r>
            <a:r>
              <a:rPr lang="nl-NL" dirty="0" smtClean="0">
                <a:solidFill>
                  <a:srgbClr val="FF0000"/>
                </a:solidFill>
              </a:rPr>
              <a:t>aangepast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Tuinstijlen			7 januari</a:t>
            </a:r>
          </a:p>
          <a:p>
            <a:r>
              <a:rPr lang="nl-NL" dirty="0" smtClean="0"/>
              <a:t>Veldschets 			14 januari</a:t>
            </a:r>
          </a:p>
          <a:p>
            <a:r>
              <a:rPr lang="nl-NL" dirty="0" smtClean="0"/>
              <a:t>Programma van eisen	14 januari</a:t>
            </a:r>
          </a:p>
          <a:p>
            <a:r>
              <a:rPr lang="nl-NL" dirty="0" smtClean="0"/>
              <a:t>3 schetsen			21 januari</a:t>
            </a:r>
          </a:p>
          <a:p>
            <a:r>
              <a:rPr lang="nl-NL" dirty="0" smtClean="0"/>
              <a:t>Ontwerptekening		28 januari, 11 febr.</a:t>
            </a:r>
          </a:p>
          <a:p>
            <a:r>
              <a:rPr lang="nl-NL" dirty="0" smtClean="0"/>
              <a:t>Toelichting			11 februari</a:t>
            </a:r>
          </a:p>
          <a:p>
            <a:r>
              <a:rPr lang="nl-NL" dirty="0" smtClean="0"/>
              <a:t>Beplantingsplan		11 maart</a:t>
            </a:r>
          </a:p>
          <a:p>
            <a:pPr marL="0" indent="0">
              <a:buNone/>
            </a:pPr>
            <a:r>
              <a:rPr lang="nl-NL" dirty="0" smtClean="0">
                <a:sym typeface="Wingdings" panose="05000000000000000000" pitchFamily="2" charset="2"/>
              </a:rPr>
              <a:t>	alles inleveren		18 maart</a:t>
            </a:r>
            <a:endParaRPr lang="nl-NL" dirty="0" smtClean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5397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Informatie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Studieplan N42</a:t>
            </a:r>
          </a:p>
          <a:p>
            <a:r>
              <a:rPr lang="nl-NL" dirty="0" err="1" smtClean="0"/>
              <a:t>Wikiwijs</a:t>
            </a:r>
            <a:r>
              <a:rPr lang="nl-NL" dirty="0" smtClean="0"/>
              <a:t>:</a:t>
            </a:r>
          </a:p>
          <a:p>
            <a:r>
              <a:rPr lang="nl-NL" sz="5400" b="1" u="sng" dirty="0" smtClean="0"/>
              <a:t>maken.wikiwijs.nl/56676</a:t>
            </a:r>
          </a:p>
          <a:p>
            <a:pPr algn="ctr"/>
            <a:r>
              <a:rPr lang="nl-NL" sz="12200" b="1" dirty="0" smtClean="0">
                <a:latin typeface="Berlin Sans FB Demi" panose="020E0802020502020306" pitchFamily="34" charset="0"/>
              </a:rPr>
              <a:t>56676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7576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hebben we gedaan?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3600" dirty="0" smtClean="0"/>
              <a:t>Tuinstijlen presentatie:</a:t>
            </a:r>
            <a:r>
              <a:rPr lang="nl-NL" sz="3600" dirty="0"/>
              <a:t>	</a:t>
            </a:r>
            <a:r>
              <a:rPr lang="nl-NL" sz="3600" dirty="0" smtClean="0"/>
              <a:t>	7 </a:t>
            </a:r>
            <a:r>
              <a:rPr lang="nl-NL" sz="3600" dirty="0"/>
              <a:t>januari</a:t>
            </a:r>
          </a:p>
          <a:p>
            <a:r>
              <a:rPr lang="nl-NL" sz="3600" dirty="0" smtClean="0"/>
              <a:t>Tekening op </a:t>
            </a:r>
            <a:r>
              <a:rPr lang="nl-NL" sz="3600" dirty="0"/>
              <a:t>schaal</a:t>
            </a:r>
            <a:r>
              <a:rPr lang="nl-NL" sz="3600" dirty="0" smtClean="0"/>
              <a:t>:		14 </a:t>
            </a:r>
            <a:r>
              <a:rPr lang="nl-NL" sz="3600" dirty="0"/>
              <a:t>januari</a:t>
            </a:r>
          </a:p>
          <a:p>
            <a:r>
              <a:rPr lang="nl-NL" sz="3600" dirty="0" smtClean="0"/>
              <a:t>Programma </a:t>
            </a:r>
            <a:r>
              <a:rPr lang="nl-NL" sz="3600" dirty="0"/>
              <a:t>van </a:t>
            </a:r>
            <a:r>
              <a:rPr lang="nl-NL" sz="3600" dirty="0" smtClean="0"/>
              <a:t>eisen:	14 januari</a:t>
            </a:r>
          </a:p>
          <a:p>
            <a:r>
              <a:rPr lang="nl-NL" sz="3600" dirty="0" smtClean="0"/>
              <a:t>3 schetsen: 				21 januari</a:t>
            </a:r>
          </a:p>
          <a:p>
            <a:r>
              <a:rPr lang="nl-NL" sz="3600" dirty="0" smtClean="0"/>
              <a:t>Ontwerptekening:			28 januari</a:t>
            </a:r>
          </a:p>
          <a:p>
            <a:r>
              <a:rPr lang="nl-NL" sz="3600" dirty="0" smtClean="0"/>
              <a:t>Schriftelijke toelichting:	11 februari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681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073427"/>
          </a:xfrm>
        </p:spPr>
        <p:txBody>
          <a:bodyPr/>
          <a:lstStyle/>
          <a:p>
            <a:endParaRPr lang="nl-NL" sz="4400" dirty="0" smtClean="0">
              <a:sym typeface="Wingdings" panose="05000000000000000000" pitchFamily="2" charset="2"/>
            </a:endParaRPr>
          </a:p>
          <a:p>
            <a:endParaRPr lang="nl-NL" sz="4400" dirty="0">
              <a:sym typeface="Wingdings" panose="05000000000000000000" pitchFamily="2" charset="2"/>
            </a:endParaRPr>
          </a:p>
          <a:p>
            <a:r>
              <a:rPr lang="nl-NL" sz="4800" b="1" dirty="0" smtClean="0">
                <a:sym typeface="Wingdings" panose="05000000000000000000" pitchFamily="2" charset="2"/>
              </a:rPr>
              <a:t> Beplantingsplan maken</a:t>
            </a:r>
            <a:endParaRPr lang="nl-NL" sz="4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267" y="0"/>
            <a:ext cx="3424279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6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819" y="-99392"/>
            <a:ext cx="3043015" cy="24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Beplantingsplan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b="1" dirty="0"/>
              <a:t>&gt;</a:t>
            </a:r>
            <a:r>
              <a:rPr lang="nl-NL" b="1" dirty="0" smtClean="0"/>
              <a:t>&gt; Welke</a:t>
            </a:r>
            <a:r>
              <a:rPr lang="nl-NL" dirty="0" smtClean="0"/>
              <a:t> planten kies je?</a:t>
            </a:r>
          </a:p>
          <a:p>
            <a:r>
              <a:rPr lang="nl-NL" b="1" dirty="0" smtClean="0"/>
              <a:t>&gt;&gt; Waar</a:t>
            </a:r>
            <a:r>
              <a:rPr lang="nl-NL" dirty="0" smtClean="0"/>
              <a:t> komen deze planten in het ontwerp?</a:t>
            </a:r>
          </a:p>
          <a:p>
            <a:endParaRPr lang="nl-NL" dirty="0"/>
          </a:p>
          <a:p>
            <a:r>
              <a:rPr lang="nl-NL" dirty="0" smtClean="0"/>
              <a:t>Belangrijke punten: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Het moet aansluiten bij de gekozen tuinstijl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Het moet aansluiten bij de wensen van de klant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Planten moeten bij elkaar passen</a:t>
            </a:r>
          </a:p>
          <a:p>
            <a:pPr marL="457200" indent="-457200">
              <a:buFontTx/>
              <a:buChar char="-"/>
            </a:pPr>
            <a:r>
              <a:rPr lang="nl-NL" dirty="0" smtClean="0"/>
              <a:t>Onderscheid tussen:</a:t>
            </a:r>
          </a:p>
          <a:p>
            <a:pPr marL="857250" lvl="1" indent="-457200">
              <a:buFontTx/>
              <a:buChar char="-"/>
            </a:pPr>
            <a:r>
              <a:rPr lang="nl-NL" dirty="0" smtClean="0"/>
              <a:t>Constructieve planten </a:t>
            </a:r>
          </a:p>
          <a:p>
            <a:pPr marL="857250" lvl="1" indent="-457200">
              <a:buFontTx/>
              <a:buChar char="-"/>
            </a:pPr>
            <a:r>
              <a:rPr lang="nl-NL" dirty="0" smtClean="0"/>
              <a:t>Decoratieve planten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059" y="5200650"/>
            <a:ext cx="3914775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13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moet aansluiten bij de tuinstijl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639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3.1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6000" dirty="0" smtClean="0">
                <a:solidFill>
                  <a:schemeClr val="accent3">
                    <a:lumMod val="50000"/>
                  </a:schemeClr>
                </a:solidFill>
              </a:rPr>
              <a:t>Klassieke tuin</a:t>
            </a:r>
            <a:endParaRPr lang="nl-NL" sz="6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Afbeelding 6" descr="https://encrypted-tbn2.gstatic.com/images?q=tbn:ANd9GcS_ADTR5GAIptQVEgK8yPQ3FOsLHwHtup5K1M-P_OyHiE_RcP5Q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9" y="926603"/>
            <a:ext cx="1109861" cy="106223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000" dirty="0" smtClean="0">
                <a:solidFill>
                  <a:srgbClr val="462916"/>
                </a:solidFill>
              </a:rPr>
              <a:t>Vormgeving:	Zichtlijnen/assen, symmetrie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Geometrische vormen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Beplanting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hagen, snoeivormen, kleurbeplanting 			Verharding</a:t>
            </a:r>
          </a:p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Materialen:	Klinkers, Tegels, Grind/Split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in rustige kleuren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</a:t>
            </a:r>
            <a:r>
              <a:rPr lang="nl-NL" sz="2000" b="1" dirty="0" smtClean="0">
                <a:solidFill>
                  <a:srgbClr val="0070C0"/>
                </a:solidFill>
              </a:rPr>
              <a:t>Buxus, Lavendel, Rozen</a:t>
            </a:r>
            <a:r>
              <a:rPr lang="nl-NL" sz="2800" b="1" dirty="0" smtClean="0">
                <a:solidFill>
                  <a:srgbClr val="0070C0"/>
                </a:solidFill>
              </a:rPr>
              <a:t>	</a:t>
            </a:r>
          </a:p>
          <a:p>
            <a:endParaRPr lang="nl-NL" sz="28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026"/>
            <a:ext cx="2449131" cy="182681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7" t="11473" r="15976"/>
          <a:stretch/>
        </p:blipFill>
        <p:spPr bwMode="auto">
          <a:xfrm>
            <a:off x="5363570" y="4573132"/>
            <a:ext cx="3780430" cy="2313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598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01338" cy="1571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501008"/>
            <a:ext cx="6400800" cy="2137792"/>
          </a:xfrm>
        </p:spPr>
        <p:txBody>
          <a:bodyPr>
            <a:normAutofit/>
          </a:bodyPr>
          <a:lstStyle/>
          <a:p>
            <a:endParaRPr lang="nl-NL" dirty="0"/>
          </a:p>
          <a:p>
            <a:endParaRPr lang="nl-NL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544809" y="1988839"/>
            <a:ext cx="7336432" cy="410445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endParaRPr lang="nl-NL" dirty="0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123240" y="692697"/>
            <a:ext cx="8020760" cy="12961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rgbClr val="462916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nl-NL" sz="4000" dirty="0" smtClean="0"/>
              <a:t>3.2 Tuin</a:t>
            </a:r>
            <a:r>
              <a:rPr lang="nl-NL" sz="4000" u="sng" dirty="0" smtClean="0"/>
              <a:t>stijlen</a:t>
            </a:r>
          </a:p>
          <a:p>
            <a:pPr algn="ctr"/>
            <a:r>
              <a:rPr lang="nl-NL" sz="4800" dirty="0" smtClean="0">
                <a:solidFill>
                  <a:schemeClr val="accent3">
                    <a:lumMod val="50000"/>
                  </a:schemeClr>
                </a:solidFill>
              </a:rPr>
              <a:t>          Engelse cottage tuin</a:t>
            </a:r>
            <a:endParaRPr lang="nl-NL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0" y="6309320"/>
            <a:ext cx="91440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291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algn="ctr"/>
            <a:r>
              <a:rPr lang="nl-NL" i="1" dirty="0" smtClean="0"/>
              <a:t>Ontwerp - tuinstijlen</a:t>
            </a:r>
            <a:endParaRPr lang="nl-NL" i="1" dirty="0"/>
          </a:p>
        </p:txBody>
      </p:sp>
      <p:sp>
        <p:nvSpPr>
          <p:cNvPr id="8" name="Rechthoek 7"/>
          <p:cNvSpPr/>
          <p:nvPr/>
        </p:nvSpPr>
        <p:spPr>
          <a:xfrm>
            <a:off x="475928" y="2225186"/>
            <a:ext cx="7405313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>
                <a:solidFill>
                  <a:srgbClr val="462916"/>
                </a:solidFill>
              </a:rPr>
              <a:t>Onderdelen:	* Beplanting - veel! 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   </a:t>
            </a:r>
            <a:r>
              <a:rPr lang="nl-NL" sz="2000" u="sng" dirty="0" err="1" smtClean="0">
                <a:solidFill>
                  <a:srgbClr val="462916"/>
                </a:solidFill>
              </a:rPr>
              <a:t>kleur</a:t>
            </a:r>
            <a:r>
              <a:rPr lang="nl-NL" sz="2000" dirty="0" err="1" smtClean="0">
                <a:solidFill>
                  <a:srgbClr val="462916"/>
                </a:solidFill>
              </a:rPr>
              <a:t>bepl</a:t>
            </a:r>
            <a:r>
              <a:rPr lang="nl-NL" sz="2000" dirty="0" smtClean="0">
                <a:solidFill>
                  <a:srgbClr val="462916"/>
                </a:solidFill>
              </a:rPr>
              <a:t>., haagjes, groente/fruit/kruiden			* Verharding – weinig</a:t>
            </a:r>
          </a:p>
          <a:p>
            <a:r>
              <a:rPr lang="nl-NL" sz="2000" dirty="0">
                <a:solidFill>
                  <a:srgbClr val="462916"/>
                </a:solidFill>
              </a:rPr>
              <a:t>	</a:t>
            </a:r>
            <a:r>
              <a:rPr lang="nl-NL" sz="2000" dirty="0" smtClean="0">
                <a:solidFill>
                  <a:srgbClr val="462916"/>
                </a:solidFill>
              </a:rPr>
              <a:t>	</a:t>
            </a:r>
            <a:r>
              <a:rPr lang="nl-NL" sz="2000" b="1" dirty="0" smtClean="0">
                <a:solidFill>
                  <a:srgbClr val="0070C0"/>
                </a:solidFill>
              </a:rPr>
              <a:t>Rozenpilaren</a:t>
            </a:r>
            <a:endParaRPr lang="nl-NL" sz="2000" dirty="0" smtClean="0">
              <a:solidFill>
                <a:srgbClr val="462916"/>
              </a:solidFill>
            </a:endParaRPr>
          </a:p>
          <a:p>
            <a:r>
              <a:rPr lang="nl-NL" sz="2000" dirty="0" smtClean="0"/>
              <a:t>Bloeiopvolging!</a:t>
            </a:r>
          </a:p>
          <a:p>
            <a:r>
              <a:rPr lang="nl-NL" sz="2000" dirty="0" smtClean="0"/>
              <a:t>bijvoorbeeld </a:t>
            </a:r>
            <a:r>
              <a:rPr lang="nl-NL" sz="2000" dirty="0"/>
              <a:t>een </a:t>
            </a:r>
            <a:r>
              <a:rPr lang="nl-NL" sz="2000" dirty="0" err="1"/>
              <a:t>helleborus</a:t>
            </a:r>
            <a:r>
              <a:rPr lang="nl-NL" sz="2000" dirty="0"/>
              <a:t> (vroege voorjaarsbloeier), </a:t>
            </a:r>
            <a:r>
              <a:rPr lang="nl-NL" sz="2000" dirty="0" err="1"/>
              <a:t>phlox</a:t>
            </a:r>
            <a:r>
              <a:rPr lang="nl-NL" sz="2000" dirty="0"/>
              <a:t> (ook mooi in het voorjaar), siergras (later in het seizoen op zijn mooist) en </a:t>
            </a:r>
            <a:r>
              <a:rPr lang="nl-NL" sz="2000" dirty="0" err="1"/>
              <a:t>sedum</a:t>
            </a:r>
            <a:r>
              <a:rPr lang="nl-NL" sz="2000" dirty="0"/>
              <a:t> (bloeit in het najaar).</a:t>
            </a:r>
            <a:endParaRPr lang="nl-NL" sz="2000" dirty="0" smtClean="0">
              <a:solidFill>
                <a:srgbClr val="462916"/>
              </a:solidFill>
            </a:endParaRPr>
          </a:p>
          <a:p>
            <a:endParaRPr lang="nl-NL" sz="2800" dirty="0"/>
          </a:p>
          <a:p>
            <a:pPr lvl="1"/>
            <a:endParaRPr lang="nl-NL" sz="2800" dirty="0" smtClean="0">
              <a:solidFill>
                <a:srgbClr val="462916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162" y="5089762"/>
            <a:ext cx="54197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0503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 AOC Oost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4636</TotalTime>
  <Words>253</Words>
  <Application>Microsoft Office PowerPoint</Application>
  <PresentationFormat>Diavoorstelling (4:3)</PresentationFormat>
  <Paragraphs>144</Paragraphs>
  <Slides>18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3</vt:i4>
      </vt:variant>
      <vt:variant>
        <vt:lpstr>Diatitels</vt:lpstr>
      </vt:variant>
      <vt:variant>
        <vt:i4>18</vt:i4>
      </vt:variant>
    </vt:vector>
  </HeadingPairs>
  <TitlesOfParts>
    <vt:vector size="21" baseType="lpstr">
      <vt:lpstr>Powerpoint AOC Oost 2012</vt:lpstr>
      <vt:lpstr>1_Aangepast ontwerp</vt:lpstr>
      <vt:lpstr>Aangepast ontwerp</vt:lpstr>
      <vt:lpstr>PowerPoint-presentatie</vt:lpstr>
      <vt:lpstr>Programma aangepast</vt:lpstr>
      <vt:lpstr>Informatie </vt:lpstr>
      <vt:lpstr>Wat hebben we gedaan?</vt:lpstr>
      <vt:lpstr>Wat gaan we doen?</vt:lpstr>
      <vt:lpstr>Beplantingsplan</vt:lpstr>
      <vt:lpstr>Het moet aansluiten bij de tuinstijl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Constructieve planten:</vt:lpstr>
      <vt:lpstr>Het moet aansluiten bij de wensen van de klant</vt:lpstr>
      <vt:lpstr>Planten moeten bij elkaar passen</vt:lpstr>
      <vt:lpstr>Beoordeling beplantingsplan</vt:lpstr>
      <vt:lpstr>PowerPoint-presentatie</vt:lpstr>
    </vt:vector>
  </TitlesOfParts>
  <Company>AOC Oost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Examinering</dc:title>
  <dc:creator>Henk Weusthof</dc:creator>
  <cp:lastModifiedBy>Dick Neut</cp:lastModifiedBy>
  <cp:revision>209</cp:revision>
  <cp:lastPrinted>2014-04-16T08:29:37Z</cp:lastPrinted>
  <dcterms:created xsi:type="dcterms:W3CDTF">2012-12-05T14:47:34Z</dcterms:created>
  <dcterms:modified xsi:type="dcterms:W3CDTF">2015-03-11T15:00:46Z</dcterms:modified>
</cp:coreProperties>
</file>